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06" r:id="rId4"/>
    <p:sldId id="307" r:id="rId5"/>
    <p:sldId id="309" r:id="rId6"/>
    <p:sldId id="310" r:id="rId7"/>
    <p:sldId id="312" r:id="rId8"/>
    <p:sldId id="313" r:id="rId9"/>
    <p:sldId id="308" r:id="rId10"/>
    <p:sldId id="311" r:id="rId11"/>
    <p:sldId id="314" r:id="rId12"/>
    <p:sldId id="273" r:id="rId13"/>
    <p:sldId id="316" r:id="rId14"/>
    <p:sldId id="318" r:id="rId15"/>
    <p:sldId id="317" r:id="rId16"/>
    <p:sldId id="319" r:id="rId17"/>
    <p:sldId id="320" r:id="rId18"/>
    <p:sldId id="321" r:id="rId19"/>
    <p:sldId id="325" r:id="rId20"/>
    <p:sldId id="322" r:id="rId21"/>
    <p:sldId id="326" r:id="rId22"/>
    <p:sldId id="327" r:id="rId23"/>
    <p:sldId id="324" r:id="rId24"/>
    <p:sldId id="323" r:id="rId25"/>
    <p:sldId id="330" r:id="rId26"/>
    <p:sldId id="331" r:id="rId27"/>
    <p:sldId id="332" r:id="rId28"/>
    <p:sldId id="303" r:id="rId29"/>
    <p:sldId id="305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F4E5D-3EC4-45AD-8DDA-505CD005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D46419-D611-42A7-B1B0-14FFA376D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3E2BD-B65C-4BD5-9C13-C4A72889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AEA406-83CB-4DBD-AC00-3EDE5CE2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8546C-A4E7-41E8-A494-91D74982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7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AA55B-214E-4D1C-97C9-BE642444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21BC96-AB99-4BB7-880C-5525BDB9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DE71CC-4F8F-49C9-8AE7-D0D19145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F95D9C-DA3A-490C-BE32-59D9047CA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F450B7-A877-4742-A0BF-382B6B04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69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28F020B-4C60-4F38-B164-D8A4477CD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EF5146-7872-4DAE-B011-21DA05772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66F7D-F3FA-420D-82F9-BBD4A64C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007B88-5C1D-4761-82A6-DF6A0DDE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67021-3808-4F47-B0B0-2D0805CA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5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B5966-78F8-40EC-979B-226B87DE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BC10C-55F2-4DC7-838E-15E4B70C4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1CB4F-F244-4D90-A17F-1DB0B8FF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F4526-2D70-4FFA-9FFA-2D9ED2F7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596ED-3BD4-4A5E-8FEB-01750007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28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73525-156C-4C1B-A57E-458E0D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8B38-D514-4EFF-AFF8-B6E35FF1C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2FCCC-CBC7-4BB2-B308-25EB7299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CFFD24-BCEF-4462-AC0A-C9BAE5BB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182DB6-0DB4-4AE0-9875-E1A15EF9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6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D27D6-3BCA-43C7-88EF-3153ADA5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AD9DAF-092D-4BB9-B51A-C6DAD54D1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DBBA54-8C4A-4C61-9D9A-39969BD71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7E8105-F31D-472A-92F9-A50A6405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E843B4-EE39-446A-8B50-C3C82821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2DA272-EAC5-469F-BDE5-2025C4C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3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1A45B-2DBF-4636-94A1-81A5FCE7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0C292-3569-49A3-91E5-CDB68DF9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2F334-FD6D-482B-A91C-5A0601FF8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80ABED-6E97-449B-8106-E07DE4413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6EFDA6B-E180-41E0-A594-D78686138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B9BF6F-7444-4429-9EF2-161FA6A5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16E2F15-2940-463B-9C6D-2B0BCFC8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6A78967-5644-4962-958B-C1816BB5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4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64878-EAFA-4397-BA6D-82B09A28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29F5D7-CA25-4811-8794-433A56D8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AADF5C-D8BD-42FD-8EE1-E917A084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4EABE-1377-4804-8A14-95869C31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40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7ED3CB-911B-4695-B160-3C3E8276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ECADD9-367D-4359-9673-D89A6CBC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C2804B-DCD8-4787-8BF6-40D04F29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8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F0F2B-B5CF-42DD-880D-08DEDB2A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78E43E-C21E-4898-89EB-22F54579C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85C5E7-7C5B-4530-B377-9AE333374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9B99D6-5B5F-45C2-B3E6-E648493D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4ED3D0-9E6E-4BAF-BF3B-0C24B4DE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5EBAF8-713B-4442-83D2-47E3E12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EA9A7-3388-4B14-9D43-365EC8CC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DF6372-EA42-4EE4-A431-8446A9E2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9D815E-84E2-448D-9399-125977847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0B34F3-91E9-474D-A137-573A8A04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7A14D0-9B1B-4847-AF11-BF7875BD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63A15A-225B-4FF9-B326-D9D584BD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2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C47D9C3-6460-4D62-90D3-1BB4ECEE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878E41-57FA-44A0-A697-4FB86BB49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D974A3-CD1E-4E1B-BF9F-0BA5AA261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5E4A0-9B1D-4EF2-B79D-9F690665A23F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57CC7-39C7-4F07-8AF2-6D18F9645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265F7F-CDD6-4000-A0A9-86129972A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246DD-34CD-436A-A3B7-7B473B42D7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mnrasl/slab025" TargetMode="External"/><Relationship Id="rId2" Type="http://schemas.openxmlformats.org/officeDocument/2006/relationships/hyperlink" Target="https://doi.org/10.1038/s41550-019-0807-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8E721-7604-4716-A84E-77BA5661F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 and </a:t>
            </a:r>
            <a:r>
              <a:rPr lang="de-DE" dirty="0" err="1"/>
              <a:t>recovering</a:t>
            </a:r>
            <a:r>
              <a:rPr lang="de-DE" dirty="0"/>
              <a:t> Parameters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9EB726-E1FC-46F1-8040-A5E9FD013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recap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week</a:t>
            </a:r>
            <a:r>
              <a:rPr lang="de-DE" dirty="0"/>
              <a:t> 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87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1ED9A52D-5497-4F08-8DAD-9A3B94D841C8}"/>
              </a:ext>
            </a:extLst>
          </p:cNvPr>
          <p:cNvSpPr txBox="1"/>
          <p:nvPr/>
        </p:nvSpPr>
        <p:spPr>
          <a:xfrm>
            <a:off x="968778" y="6406075"/>
            <a:ext cx="104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anyways</a:t>
            </a:r>
            <a:r>
              <a:rPr lang="de-DE" dirty="0"/>
              <a:t>,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analytic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, plus…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13A0F74-8FF6-45F3-A7D3-6299D557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76" y="897872"/>
            <a:ext cx="3796693" cy="2531128"/>
          </a:xfrm>
          <a:prstGeom prst="rect">
            <a:avLst/>
          </a:prstGeom>
        </p:spPr>
      </p:pic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E46F058D-1928-48D8-A3CE-D83D38A70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54083"/>
              </p:ext>
            </p:extLst>
          </p:nvPr>
        </p:nvGraphicFramePr>
        <p:xfrm>
          <a:off x="323851" y="257176"/>
          <a:ext cx="11563349" cy="5983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174">
                  <a:extLst>
                    <a:ext uri="{9D8B030D-6E8A-4147-A177-3AD203B41FA5}">
                      <a16:colId xmlns:a16="http://schemas.microsoft.com/office/drawing/2014/main" val="2696873809"/>
                    </a:ext>
                  </a:extLst>
                </a:gridCol>
                <a:gridCol w="4933950">
                  <a:extLst>
                    <a:ext uri="{9D8B030D-6E8A-4147-A177-3AD203B41FA5}">
                      <a16:colId xmlns:a16="http://schemas.microsoft.com/office/drawing/2014/main" val="3237040007"/>
                    </a:ext>
                  </a:extLst>
                </a:gridCol>
                <a:gridCol w="5229225">
                  <a:extLst>
                    <a:ext uri="{9D8B030D-6E8A-4147-A177-3AD203B41FA5}">
                      <a16:colId xmlns:a16="http://schemas.microsoft.com/office/drawing/2014/main" val="3795711976"/>
                    </a:ext>
                  </a:extLst>
                </a:gridCol>
              </a:tblGrid>
              <a:tr h="54292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Numerical</a:t>
                      </a:r>
                      <a:r>
                        <a:rPr lang="de-DE" dirty="0"/>
                        <a:t> derivative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Analytic</a:t>
                      </a:r>
                      <a:r>
                        <a:rPr lang="de-DE" dirty="0"/>
                        <a:t> derivative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847760"/>
                  </a:ext>
                </a:extLst>
              </a:tr>
              <a:tr h="272044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Shape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Amplitude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451625"/>
                  </a:ext>
                </a:extLst>
              </a:tr>
              <a:tr h="2720444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Shape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frequency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(1 </a:t>
                      </a:r>
                      <a:r>
                        <a:rPr lang="de-DE" dirty="0" err="1"/>
                        <a:t>hour</a:t>
                      </a:r>
                      <a:r>
                        <a:rPr lang="de-DE" dirty="0"/>
                        <a:t> after 0.3*</a:t>
                      </a:r>
                      <a:r>
                        <a:rPr lang="de-DE" dirty="0" err="1"/>
                        <a:t>yr</a:t>
                      </a:r>
                      <a:r>
                        <a:rPr lang="de-DE" dirty="0"/>
                        <a:t>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64406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98E30A61-4F17-462B-84CA-ED723AC1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51" y="820411"/>
            <a:ext cx="4029076" cy="26860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868803-4AC5-407B-9B60-2D0E02465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51" y="3530699"/>
            <a:ext cx="4029076" cy="26860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2640CA2-C7A0-4FF5-8E69-241EE0992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9" y="3506461"/>
            <a:ext cx="4029075" cy="26860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B8BDA1-A1C4-4FEA-A4D4-6EF5859D5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9" y="820411"/>
            <a:ext cx="4008371" cy="26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B2EA6-01BB-4DF3-AA9F-10933533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easy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analytically</a:t>
            </a:r>
            <a:r>
              <a:rPr lang="de-DE" dirty="0"/>
              <a:t> :c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9A43B7-A77F-43F4-975A-034DF485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0" y="2611936"/>
            <a:ext cx="10821880" cy="25215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7D03EC8-6187-4860-815C-53405BF54A6B}"/>
              </a:ext>
            </a:extLst>
          </p:cNvPr>
          <p:cNvSpPr txBox="1"/>
          <p:nvPr/>
        </p:nvSpPr>
        <p:spPr>
          <a:xfrm>
            <a:off x="551527" y="5864537"/>
            <a:ext cx="104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c)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Simplify</a:t>
            </a:r>
            <a:r>
              <a:rPr lang="de-DE" dirty="0"/>
              <a:t>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Integrate</a:t>
            </a:r>
            <a:r>
              <a:rPr lang="de-DE" dirty="0"/>
              <a:t> will </a:t>
            </a:r>
            <a:r>
              <a:rPr lang="de-DE" dirty="0" err="1"/>
              <a:t>return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182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2491A-057F-4718-BB81-2C8DF59F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LISA</a:t>
            </a:r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3267172-3A3D-4F91-BC2A-AFC3BC578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99" y="1628544"/>
            <a:ext cx="5861720" cy="414892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20FF409-ABFA-4081-98D5-1E68F3D060AD}"/>
              </a:ext>
            </a:extLst>
          </p:cNvPr>
          <p:cNvSpPr txBox="1"/>
          <p:nvPr/>
        </p:nvSpPr>
        <p:spPr>
          <a:xfrm>
            <a:off x="937058" y="5673530"/>
            <a:ext cx="1031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Sadly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still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in </a:t>
            </a:r>
            <a:r>
              <a:rPr lang="de-DE" dirty="0" err="1"/>
              <a:t>integration</a:t>
            </a:r>
            <a:r>
              <a:rPr lang="de-DE" dirty="0"/>
              <a:t>… </a:t>
            </a:r>
            <a:r>
              <a:rPr lang="de-DE" dirty="0" err="1"/>
              <a:t>crosses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9x9 Fisher </a:t>
            </a:r>
            <a:r>
              <a:rPr lang="de-DE" dirty="0" err="1"/>
              <a:t>matrices</a:t>
            </a:r>
            <a:r>
              <a:rPr lang="de-DE" dirty="0"/>
              <a:t>,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3x3 Fisher </a:t>
            </a:r>
            <a:r>
              <a:rPr lang="de-DE" dirty="0" err="1"/>
              <a:t>matrices</a:t>
            </a:r>
            <a:endParaRPr lang="de-DE" dirty="0"/>
          </a:p>
          <a:p>
            <a:pPr algn="ctr"/>
            <a:r>
              <a:rPr lang="de-DE" dirty="0"/>
              <a:t>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–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Tamanini</a:t>
            </a:r>
            <a:r>
              <a:rPr lang="de-DE" dirty="0"/>
              <a:t>: At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 </a:t>
            </a:r>
            <a:r>
              <a:rPr lang="de-DE" dirty="0" err="1"/>
              <a:t>stopped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arms</a:t>
            </a:r>
            <a:r>
              <a:rPr lang="de-DE" dirty="0"/>
              <a:t>, but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arms</a:t>
            </a:r>
            <a:r>
              <a:rPr lang="de-DE" dirty="0"/>
              <a:t> and </a:t>
            </a:r>
            <a:r>
              <a:rPr lang="de-DE" dirty="0" err="1"/>
              <a:t>rescaled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Fisher </a:t>
            </a:r>
            <a:r>
              <a:rPr lang="de-DE" dirty="0" err="1"/>
              <a:t>matrix</a:t>
            </a:r>
            <a:r>
              <a:rPr lang="de-DE" dirty="0"/>
              <a:t> and SNR^2 </a:t>
            </a:r>
            <a:r>
              <a:rPr lang="de-DE" dirty="0" err="1"/>
              <a:t>by</a:t>
            </a:r>
            <a:r>
              <a:rPr lang="de-DE" dirty="0"/>
              <a:t> 2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C035D5-2356-4394-8FE0-BCFEB53A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3" y="190527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01710BD-85AA-4675-9810-F179FDDA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8" y="2414816"/>
            <a:ext cx="7881916" cy="45697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CBD257-35E3-4023-B0D3-459E04A0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5A9DB8-1FF9-4E43-AC71-B049B7800A73}"/>
              </a:ext>
            </a:extLst>
          </p:cNvPr>
          <p:cNvSpPr txBox="1"/>
          <p:nvPr/>
        </p:nvSpPr>
        <p:spPr>
          <a:xfrm>
            <a:off x="7635890" y="440732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x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ECB026-9BD3-4E27-9520-5C47BE3E1D22}"/>
              </a:ext>
            </a:extLst>
          </p:cNvPr>
          <p:cNvSpPr txBox="1"/>
          <p:nvPr/>
        </p:nvSpPr>
        <p:spPr>
          <a:xfrm>
            <a:off x="7770234" y="398629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x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72E322-52E2-418F-8B85-D5EBC6679354}"/>
              </a:ext>
            </a:extLst>
          </p:cNvPr>
          <p:cNvSpPr txBox="1"/>
          <p:nvPr/>
        </p:nvSpPr>
        <p:spPr>
          <a:xfrm>
            <a:off x="7501546" y="482835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x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926D1-7E70-49AE-A025-AD44E0200C01}"/>
              </a:ext>
            </a:extLst>
          </p:cNvPr>
          <p:cNvSpPr txBox="1"/>
          <p:nvPr/>
        </p:nvSpPr>
        <p:spPr>
          <a:xfrm>
            <a:off x="7951534" y="361203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x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9F3519-082B-4F08-8E57-697A077F7A98}"/>
              </a:ext>
            </a:extLst>
          </p:cNvPr>
          <p:cNvSpPr txBox="1"/>
          <p:nvPr/>
        </p:nvSpPr>
        <p:spPr>
          <a:xfrm>
            <a:off x="7224194" y="5202611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rgbClr val="FF0000"/>
                </a:solidFill>
              </a:rPr>
              <a:t>x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01D0CDE-70A1-4C2E-8935-4D1BC2D49617}"/>
              </a:ext>
            </a:extLst>
          </p:cNvPr>
          <p:cNvSpPr txBox="1"/>
          <p:nvPr/>
        </p:nvSpPr>
        <p:spPr>
          <a:xfrm>
            <a:off x="2846200" y="1999669"/>
            <a:ext cx="649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uncertainties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relevant </a:t>
            </a:r>
            <a:r>
              <a:rPr lang="de-DE" dirty="0" err="1"/>
              <a:t>region</a:t>
            </a:r>
            <a:r>
              <a:rPr lang="de-DE" dirty="0"/>
              <a:t> in </a:t>
            </a:r>
            <a:r>
              <a:rPr lang="de-DE" dirty="0" err="1"/>
              <a:t>milky</a:t>
            </a:r>
            <a:r>
              <a:rPr lang="de-DE" dirty="0"/>
              <a:t> </a:t>
            </a:r>
            <a:r>
              <a:rPr lang="de-DE" dirty="0" err="1"/>
              <a:t>way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688-F583-468B-9FEA-13B40AB7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Regards</a:t>
            </a:r>
            <a:r>
              <a:rPr lang="de-DE" dirty="0"/>
              <a:t> on </a:t>
            </a:r>
            <a:r>
              <a:rPr lang="de-DE" dirty="0" err="1"/>
              <a:t>exoplanet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in Milky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2CC7793-0244-4ECA-9359-D7BFD15BC5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c.f. [2]: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did</a:t>
                </a:r>
                <a:r>
                  <a:rPr lang="de-DE" dirty="0"/>
                  <a:t> </a:t>
                </a:r>
                <a:r>
                  <a:rPr lang="de-DE" dirty="0" err="1"/>
                  <a:t>they</a:t>
                </a:r>
                <a:r>
                  <a:rPr lang="de-DE" dirty="0"/>
                  <a:t> do </a:t>
                </a:r>
                <a:r>
                  <a:rPr lang="de-DE" dirty="0" err="1"/>
                  <a:t>it</a:t>
                </a:r>
                <a:r>
                  <a:rPr lang="de-DE" dirty="0"/>
                  <a:t>? Simulation: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de-DE" dirty="0"/>
                  <a:t>Generate </a:t>
                </a:r>
                <a:r>
                  <a:rPr lang="de-DE" dirty="0" err="1"/>
                  <a:t>primary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Kroupa </a:t>
                </a:r>
                <a:r>
                  <a:rPr lang="de-DE" dirty="0" err="1"/>
                  <a:t>imf</a:t>
                </a:r>
                <a:r>
                  <a:rPr lang="de-DE" dirty="0"/>
                  <a:t>, </a:t>
                </a:r>
                <a:r>
                  <a:rPr lang="de-DE" dirty="0" err="1"/>
                  <a:t>range</a:t>
                </a:r>
                <a:r>
                  <a:rPr lang="de-DE" dirty="0"/>
                  <a:t> [.95, 10]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nor/>
                          </m:rPr>
                          <a:rPr lang="en-GB" dirty="0"/>
                          <m:t>⊙</m:t>
                        </m:r>
                      </m:sub>
                    </m:sSub>
                  </m:oMath>
                </a14:m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Generate partner from uniform mass ratio [0,1] and log-flat </a:t>
                </a:r>
                <a:r>
                  <a:rPr lang="en-GB" dirty="0" err="1"/>
                  <a:t>seperation</a:t>
                </a:r>
                <a:r>
                  <a:rPr lang="en-GB" dirty="0"/>
                  <a:t>, thermal eccentricity distribution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Place binaries in MW according to star formation rate times density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Add planet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CBP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GB" dirty="0"/>
                  <a:t> and mass/separation distribution as in table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2CC7793-0244-4ECA-9359-D7BFD15BC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2801" b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F2A1C37A-19CB-41FC-938E-87F41A09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08" y="2140022"/>
            <a:ext cx="8300383" cy="11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8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B749C-4570-4A1C-A843-4882C001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mission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r>
                  <a:rPr lang="en-GB" u="sng" dirty="0"/>
                  <a:t>Question</a:t>
                </a:r>
                <a:r>
                  <a:rPr lang="en-GB" dirty="0"/>
                  <a:t>: 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00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B749C-4570-4A1C-A843-4882C001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will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constrain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Following the derivation of the pattern function in [6] §9.2.3 with setting our detector frame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source frame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′,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′,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GB" dirty="0"/>
                  <a:t> we can transform the GW tensor into the detector frame: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Via a rotation by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around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dirty="0"/>
                  <a:t>, followed by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dirty="0"/>
                  <a:t> around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GB" dirty="0"/>
                  <a:t>, which gives 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we can then compute 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de-DE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e-D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func>
                        <m:func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to find the beam pattern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de-D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0" t="-2241" r="-1507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1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B749C-4570-4A1C-A843-4882C001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will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constrain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de-D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algn="ctr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func>
                      <m:func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Rotation in transverse plane of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yields well-known transformation law of the beam pattern function and can be tuned, such that incoming wave is of the form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sub>
                    </m:sSub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/>
                  <a:t>, for this we need the polarization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GB" dirty="0"/>
                  <a:t>, see [3]  </a:t>
                </a:r>
              </a:p>
              <a:p>
                <a:pPr marL="0" indent="0" algn="ctr">
                  <a:buNone/>
                </a:pPr>
                <a:r>
                  <a:rPr lang="en-GB" dirty="0"/>
                  <a:t>-&gt; we can change to amplitude-phase-form: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nary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c.f. [3]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801" r="-464" b="-7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70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B749C-4570-4A1C-A843-4882C001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will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constrain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de-DE" u="sng" dirty="0">
                    <a:solidFill>
                      <a:schemeClr val="tx1"/>
                    </a:solidFill>
                  </a:rPr>
                  <a:t>Question</a:t>
                </a:r>
                <a:r>
                  <a:rPr lang="de-DE" dirty="0">
                    <a:solidFill>
                      <a:schemeClr val="tx1"/>
                    </a:solidFill>
                  </a:rPr>
                  <a:t>: </a:t>
                </a:r>
                <a:r>
                  <a:rPr lang="de-DE" dirty="0" err="1">
                    <a:solidFill>
                      <a:schemeClr val="tx1"/>
                    </a:solidFill>
                  </a:rPr>
                  <a:t>What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is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? Answer: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Now we have full parameter dependence of the time series: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and we can perform the same Fisher information approach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CBB153C-E334-44F0-B414-CD2541DA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54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57922-88A7-4633-819F-FFEA5E5A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Jupiters?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FD6ED9-82B7-4992-935A-FB961CFAA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Yes! </a:t>
                </a:r>
                <a:r>
                  <a:rPr lang="de-DE" dirty="0" err="1"/>
                  <a:t>Dependant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SNR and </a:t>
                </a:r>
                <a:r>
                  <a:rPr lang="de-DE" dirty="0" err="1"/>
                  <a:t>position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= 0.27, distance 1 kpc) </a:t>
                </a:r>
                <a:r>
                  <a:rPr lang="de-DE" dirty="0"/>
                  <a:t>, but Jupiters </a:t>
                </a:r>
                <a:r>
                  <a:rPr lang="de-DE" dirty="0" err="1"/>
                  <a:t>would</a:t>
                </a:r>
                <a:r>
                  <a:rPr lang="de-DE" dirty="0"/>
                  <a:t> </a:t>
                </a:r>
                <a:r>
                  <a:rPr lang="de-DE" dirty="0" err="1"/>
                  <a:t>leave</a:t>
                </a:r>
                <a:r>
                  <a:rPr lang="de-DE" dirty="0"/>
                  <a:t> a </a:t>
                </a:r>
                <a:r>
                  <a:rPr lang="de-DE" dirty="0" err="1"/>
                  <a:t>characteristic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shift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icegiant</a:t>
                </a:r>
                <a:r>
                  <a:rPr lang="de-DE" dirty="0"/>
                  <a:t> </a:t>
                </a:r>
                <a:r>
                  <a:rPr lang="de-DE" dirty="0" err="1"/>
                  <a:t>mission</a:t>
                </a:r>
                <a:r>
                  <a:rPr lang="de-DE" dirty="0"/>
                  <a:t>, </a:t>
                </a:r>
                <a:r>
                  <a:rPr lang="de-DE" dirty="0" err="1"/>
                  <a:t>about</a:t>
                </a:r>
                <a:r>
                  <a:rPr lang="de-DE" dirty="0"/>
                  <a:t> 10 s after </a:t>
                </a:r>
                <a:r>
                  <a:rPr lang="de-DE" dirty="0" err="1"/>
                  <a:t>five</a:t>
                </a:r>
                <a:r>
                  <a:rPr lang="de-DE" dirty="0"/>
                  <a:t> </a:t>
                </a:r>
                <a:r>
                  <a:rPr lang="de-DE" dirty="0" err="1"/>
                  <a:t>years</a:t>
                </a:r>
                <a:r>
                  <a:rPr lang="de-DE" dirty="0"/>
                  <a:t>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-on:</a:t>
                </a: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3FD6ED9-82B7-4992-935A-FB961CFAA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209CE694-5BF4-46A6-83E2-2F967A06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9" y="3429001"/>
            <a:ext cx="3984971" cy="26566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3524A6-3EF8-4530-817A-16AAC9D5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80" y="3429001"/>
            <a:ext cx="3984971" cy="26566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C9D3C4-87E4-4422-B6B0-8B4E4BFC0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029" y="3429000"/>
            <a:ext cx="3984971" cy="26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8C938-AFD0-48C2-985F-BA223C64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Points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E25327-3098-4BD7-8062-5E2073808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Problems in </a:t>
            </a:r>
            <a:r>
              <a:rPr lang="de-DE" dirty="0" err="1"/>
              <a:t>integration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Analytic</a:t>
            </a:r>
            <a:r>
              <a:rPr lang="de-DE" dirty="0"/>
              <a:t> </a:t>
            </a:r>
            <a:r>
              <a:rPr lang="de-DE" dirty="0" err="1"/>
              <a:t>derivations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LISA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Regards</a:t>
            </a:r>
            <a:r>
              <a:rPr lang="de-DE" dirty="0"/>
              <a:t> on </a:t>
            </a:r>
            <a:r>
              <a:rPr lang="de-DE" dirty="0" err="1"/>
              <a:t>exoplanet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in Milky Way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mission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short proof of the scaling of exoplanet parameters with mass</a:t>
            </a:r>
          </a:p>
        </p:txBody>
      </p:sp>
    </p:spTree>
    <p:extLst>
      <p:ext uri="{BB962C8B-B14F-4D97-AF65-F5344CB8AC3E}">
        <p14:creationId xmlns:p14="http://schemas.microsoft.com/office/powerpoint/2010/main" val="126237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B749C-4570-4A1C-A843-4882C001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will </a:t>
            </a:r>
            <a:r>
              <a:rPr lang="de-DE" dirty="0" err="1"/>
              <a:t>icegiant</a:t>
            </a:r>
            <a:r>
              <a:rPr lang="de-DE" dirty="0"/>
              <a:t> </a:t>
            </a:r>
            <a:r>
              <a:rPr lang="de-DE" dirty="0" err="1"/>
              <a:t>constrain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1B08F8-166D-40DC-A003-030B8B79D08B}"/>
                  </a:ext>
                </a:extLst>
              </p:cNvPr>
              <p:cNvSpPr txBox="1"/>
              <p:nvPr/>
            </p:nvSpPr>
            <p:spPr>
              <a:xfrm>
                <a:off x="574088" y="5475345"/>
                <a:ext cx="1104382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Plot </a:t>
                </a:r>
                <a:r>
                  <a:rPr lang="de-DE" dirty="0" err="1"/>
                  <a:t>using</a:t>
                </a:r>
                <a:r>
                  <a:rPr lang="de-DE" dirty="0"/>
                  <a:t> same </a:t>
                </a:r>
                <a:r>
                  <a:rPr lang="de-DE" dirty="0" err="1"/>
                  <a:t>positions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before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= 0.27) and only doing the small 3x3 Fisher matrix approach on the left, i.e. ignorant result </a:t>
                </a:r>
                <a:r>
                  <a:rPr lang="en-GB" dirty="0" err="1"/>
                  <a:t>wrt</a:t>
                </a:r>
                <a:r>
                  <a:rPr lang="en-GB" dirty="0"/>
                  <a:t>. Correlations of the other parameters (triangles for full parameter approach, right figure 9x9 approach). I used T_2 = 30000 s and 40 day measurements each year over 10 years. If we trust this plot, </a:t>
                </a:r>
                <a:r>
                  <a:rPr lang="en-GB" dirty="0" err="1"/>
                  <a:t>icegiant</a:t>
                </a:r>
                <a:r>
                  <a:rPr lang="en-GB" dirty="0"/>
                  <a:t> will find any planets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)≳1</m:t>
                    </m:r>
                  </m:oMath>
                </a14:m>
                <a:r>
                  <a:rPr lang="en-GB" dirty="0"/>
                  <a:t>, given LISA tells us for which waveform to look for and SNR&gt;1 -&gt; actual </a:t>
                </a:r>
                <a:r>
                  <a:rPr lang="en-GB" dirty="0" err="1"/>
                  <a:t>Jupiters</a:t>
                </a:r>
                <a:r>
                  <a:rPr lang="en-GB" dirty="0"/>
                  <a:t> potentially visible!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1B08F8-166D-40DC-A003-030B8B79D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88" y="5475345"/>
                <a:ext cx="11043821" cy="1477328"/>
              </a:xfrm>
              <a:prstGeom prst="rect">
                <a:avLst/>
              </a:prstGeom>
              <a:blipFill>
                <a:blip r:embed="rId2"/>
                <a:stretch>
                  <a:fillRect l="-55" t="-2058" r="-497" b="-5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9A59590-3C4F-482F-8153-DC6E7479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2" y="1690688"/>
            <a:ext cx="5486411" cy="365760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3EFAD94-4BEB-41F0-AD1E-7374B17ED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54" y="1600196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5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4E3736E-D006-451C-A4BA-6CF3BA4AE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3" r="10950"/>
          <a:stretch/>
        </p:blipFill>
        <p:spPr>
          <a:xfrm>
            <a:off x="405419" y="1812802"/>
            <a:ext cx="3847668" cy="336331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E560C7D-F173-499C-919E-FCD866FE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63866A-73D9-4039-97CA-27FA714E33C6}"/>
              </a:ext>
            </a:extLst>
          </p:cNvPr>
          <p:cNvSpPr txBox="1"/>
          <p:nvPr/>
        </p:nvSpPr>
        <p:spPr>
          <a:xfrm>
            <a:off x="574088" y="5475345"/>
            <a:ext cx="1104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initial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undetermined</a:t>
            </a:r>
            <a:r>
              <a:rPr lang="de-DE" dirty="0"/>
              <a:t> in </a:t>
            </a:r>
            <a:r>
              <a:rPr lang="de-DE" dirty="0" err="1"/>
              <a:t>icegiant</a:t>
            </a:r>
            <a:r>
              <a:rPr lang="de-DE" dirty="0"/>
              <a:t> – qualitative </a:t>
            </a:r>
            <a:r>
              <a:rPr lang="de-DE" dirty="0" err="1"/>
              <a:t>explanation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arm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amplitude</a:t>
            </a:r>
            <a:r>
              <a:rPr lang="de-DE" dirty="0"/>
              <a:t>: An </a:t>
            </a:r>
            <a:r>
              <a:rPr lang="de-DE" dirty="0" err="1"/>
              <a:t>exoplanet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P=10 </a:t>
            </a:r>
            <a:r>
              <a:rPr lang="de-DE" dirty="0" err="1"/>
              <a:t>yr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a f~10.1 </a:t>
            </a:r>
            <a:r>
              <a:rPr lang="de-DE" dirty="0" err="1"/>
              <a:t>mHz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will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strain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P=10 </a:t>
            </a:r>
            <a:r>
              <a:rPr lang="de-DE" dirty="0" err="1"/>
              <a:t>yr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at f~9.9 </a:t>
            </a:r>
            <a:r>
              <a:rPr lang="de-DE" dirty="0" err="1"/>
              <a:t>mHz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3B441EB-C3A6-421D-BD47-33B967D03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r="11111"/>
          <a:stretch/>
        </p:blipFill>
        <p:spPr>
          <a:xfrm>
            <a:off x="4421081" y="1812802"/>
            <a:ext cx="3847668" cy="336331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AC71DD8-3F3C-49EE-A09C-836347C0F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r="11436"/>
          <a:stretch/>
        </p:blipFill>
        <p:spPr>
          <a:xfrm>
            <a:off x="8404192" y="1812802"/>
            <a:ext cx="3787808" cy="33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7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60C7D-F173-499C-919E-FCD866FE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363866A-73D9-4039-97CA-27FA714E33C6}"/>
                  </a:ext>
                </a:extLst>
              </p:cNvPr>
              <p:cNvSpPr txBox="1"/>
              <p:nvPr/>
            </p:nvSpPr>
            <p:spPr>
              <a:xfrm>
                <a:off x="574088" y="5475345"/>
                <a:ext cx="1104382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Alternative quantitative </a:t>
                </a:r>
                <a:r>
                  <a:rPr lang="de-DE" dirty="0" err="1"/>
                  <a:t>explanation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therefore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-&gt; undetermined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363866A-73D9-4039-97CA-27FA714E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88" y="5475345"/>
                <a:ext cx="11043821" cy="10305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FD50DC3-DC4E-4085-AD13-E5EBC7178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7" y="1600196"/>
            <a:ext cx="5486411" cy="3657607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4DBDEB5-7841-4A48-8CB7-8F1B93D5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00195"/>
            <a:ext cx="5486411" cy="3657607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C5A3A2F-351E-4EAD-A9FB-14C2A9A98C8C}"/>
              </a:ext>
            </a:extLst>
          </p:cNvPr>
          <p:cNvSpPr/>
          <p:nvPr/>
        </p:nvSpPr>
        <p:spPr>
          <a:xfrm>
            <a:off x="6622741" y="1690688"/>
            <a:ext cx="798990" cy="557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26B84F-8F3F-48EC-87B8-4C4CEE0C58EF}"/>
              </a:ext>
            </a:extLst>
          </p:cNvPr>
          <p:cNvSpPr/>
          <p:nvPr/>
        </p:nvSpPr>
        <p:spPr>
          <a:xfrm>
            <a:off x="1136330" y="1690688"/>
            <a:ext cx="798990" cy="557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9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730B872-4234-4908-B552-A6293B528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Short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linearity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exoplanet</a:t>
                </a:r>
                <a:r>
                  <a:rPr lang="de-DE" dirty="0"/>
                  <a:t> relative </a:t>
                </a:r>
                <a:r>
                  <a:rPr lang="de-DE" dirty="0" err="1"/>
                  <a:t>uncertainties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730B872-4234-4908-B552-A6293B528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0BF218-9A55-49BD-B12D-AD944BC61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strain</a:t>
                </a:r>
                <a:r>
                  <a:rPr lang="de-DE" dirty="0"/>
                  <a:t> </a:t>
                </a:r>
                <a:r>
                  <a:rPr lang="de-DE" dirty="0" err="1"/>
                  <a:t>goes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like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de-DE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nary>
                              <m:nary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de-DE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de-DE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dirty="0"/>
                  <a:t> with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nary>
                          <m:nary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𝜕𝜆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𝜕𝜆</m:t>
                            </m:r>
                          </m:den>
                        </m:f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nary>
                                <m:nary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dirty="0"/>
                  <a:t>In the case of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and in the other derivatives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enters only in higher orders, so we have a block matrix in the basis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0BF218-9A55-49BD-B12D-AD944BC61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502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730B872-4234-4908-B552-A6293B528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Short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linearity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exoplanet</a:t>
                </a:r>
                <a:r>
                  <a:rPr lang="de-DE" dirty="0"/>
                  <a:t> relative </a:t>
                </a:r>
                <a:r>
                  <a:rPr lang="de-DE" dirty="0" err="1"/>
                  <a:t>uncertainties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6730B872-4234-4908-B552-A6293B528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0BF218-9A55-49BD-B12D-AD944BC61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/>
                  <a:t> and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adj</m:t>
                    </m:r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de-DE" dirty="0" err="1"/>
                  <a:t>We</a:t>
                </a:r>
                <a:r>
                  <a:rPr lang="de-DE" dirty="0"/>
                  <a:t>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adj</m:t>
                    </m:r>
                    <m:d>
                      <m:dPr>
                        <m:ctrlP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de-DE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and then we want the correlation matrix from the covariance matrix, so in the basis as before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corr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90BF218-9A55-49BD-B12D-AD944BC61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25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52214-D30C-47B1-8C55-3A4AFC1B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D2DCC9-567B-400D-A2EC-0B15F08E3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The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advantage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Fisher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approach</a:t>
                </a:r>
                <a:r>
                  <a:rPr lang="de-DE" dirty="0"/>
                  <a:t>: </a:t>
                </a:r>
                <a:r>
                  <a:rPr lang="de-DE" dirty="0" err="1"/>
                  <a:t>Adding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fairly</a:t>
                </a:r>
                <a:r>
                  <a:rPr lang="de-DE" dirty="0"/>
                  <a:t> easy: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i="1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i="1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LISA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𝐼𝐺</m:t>
                    </m:r>
                  </m:oMath>
                </a14:m>
                <a:r>
                  <a:rPr lang="de-DE" i="1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IceGiant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Sup>
                            <m:sSubSupPr>
                              <m:ctrlP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de-D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de-DE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for the combined measurement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𝐼𝐺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 dirty="0"/>
                  <a:t> which we can rescale by dividing the total signal to noise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𝐼𝐺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>
                    <a:latin typeface="Cambria Math" panose="02040503050406030204" pitchFamily="18" charset="0"/>
                  </a:rPr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𝑆𝑁𝑅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D2DCC9-567B-400D-A2EC-0B15F08E3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98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52214-D30C-47B1-8C55-3A4AFC1B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D2DCC9-567B-400D-A2EC-0B15F08E3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By </a:t>
                </a:r>
                <a:r>
                  <a:rPr lang="de-DE" dirty="0" err="1"/>
                  <a:t>cleverly</a:t>
                </a:r>
                <a:r>
                  <a:rPr lang="de-DE" dirty="0"/>
                  <a:t> </a:t>
                </a:r>
                <a:r>
                  <a:rPr lang="de-DE" dirty="0" err="1"/>
                  <a:t>defining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𝐼𝐺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dirty="0"/>
                  <a:t> we find 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𝐼𝐺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GB" dirty="0"/>
                  <a:t> and in total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𝑆𝑁𝑅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𝑆𝑁𝑅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 that now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a free parameter, dependant on the strain sensitivity of an </a:t>
                </a:r>
                <a:r>
                  <a:rPr lang="en-GB" dirty="0" err="1"/>
                  <a:t>icegiant</a:t>
                </a:r>
                <a:r>
                  <a:rPr lang="en-GB" dirty="0"/>
                  <a:t> mission in comparison to LISA’s strain sensitivity at a given frequency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D2DCC9-567B-400D-A2EC-0B15F08E3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32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15DDC-46B2-42B2-BB57-26AA4282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combination</a:t>
            </a:r>
            <a:endParaRPr lang="en-GB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D634069-387B-43A7-8635-5E1A95C71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" y="1690688"/>
            <a:ext cx="7420714" cy="4947142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CC9F890-D81B-4E72-BF25-95CCF550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13" y="2074983"/>
            <a:ext cx="4238890" cy="1406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4DEAED7-AE84-469D-AA07-47C583DBD2A9}"/>
                  </a:ext>
                </a:extLst>
              </p:cNvPr>
              <p:cNvSpPr txBox="1"/>
              <p:nvPr/>
            </p:nvSpPr>
            <p:spPr>
              <a:xfrm>
                <a:off x="7748954" y="3763107"/>
                <a:ext cx="4116149" cy="2644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I </a:t>
                </a:r>
                <a:r>
                  <a:rPr lang="de-DE" dirty="0" err="1"/>
                  <a:t>got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1e-4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plot</a:t>
                </a:r>
                <a:r>
                  <a:rPr lang="de-DE" dirty="0"/>
                  <a:t> </a:t>
                </a:r>
                <a:r>
                  <a:rPr lang="de-DE" dirty="0" err="1"/>
                  <a:t>above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IceGiant</a:t>
                </a:r>
                <a:r>
                  <a:rPr lang="de-DE" dirty="0"/>
                  <a:t> </a:t>
                </a:r>
                <a:r>
                  <a:rPr lang="de-DE" dirty="0" err="1"/>
                  <a:t>paper</a:t>
                </a:r>
                <a:r>
                  <a:rPr lang="de-DE" dirty="0"/>
                  <a:t> – </a:t>
                </a:r>
                <a:r>
                  <a:rPr lang="de-DE" dirty="0" err="1"/>
                  <a:t>given</a:t>
                </a:r>
                <a:r>
                  <a:rPr lang="de-DE" dirty="0"/>
                  <a:t> I </a:t>
                </a:r>
                <a:r>
                  <a:rPr lang="de-DE" dirty="0" err="1"/>
                  <a:t>understood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correctly</a:t>
                </a:r>
                <a:r>
                  <a:rPr lang="de-DE" dirty="0"/>
                  <a:t>: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log10?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𝐼𝐺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de-DE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As I already did the integrations and saved them, you can also play around with it: It’s comparison(mode=‘</a:t>
                </a:r>
                <a:r>
                  <a:rPr lang="en-GB" dirty="0" err="1"/>
                  <a:t>s’,weight</a:t>
                </a:r>
                <a:r>
                  <a:rPr lang="en-GB" dirty="0"/>
                  <a:t>=w) in LISA_x_IceGiant.py – mode=‘m’ (9x9 Fisher matrix) is in </a:t>
                </a:r>
                <a:r>
                  <a:rPr lang="en-GB" dirty="0" err="1"/>
                  <a:t>preperation</a:t>
                </a:r>
                <a:endParaRPr lang="en-GB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4DEAED7-AE84-469D-AA07-47C583DB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54" y="3763107"/>
                <a:ext cx="4116149" cy="2644698"/>
              </a:xfrm>
              <a:prstGeom prst="rect">
                <a:avLst/>
              </a:prstGeom>
              <a:blipFill>
                <a:blip r:embed="rId4"/>
                <a:stretch>
                  <a:fillRect l="-1185" t="-1152" r="-2370" b="-2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07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AB780-2A17-489E-A7FF-D04539EC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milestones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F19F805-ECE9-4DD0-87E1-0D15CFB48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sz="2400" dirty="0"/>
                  <a:t>Understand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fluctuations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bit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better</a:t>
                </a:r>
                <a:r>
                  <a:rPr lang="de-DE" sz="2400" dirty="0"/>
                  <a:t> and </a:t>
                </a:r>
                <a:r>
                  <a:rPr lang="de-DE" sz="2400" dirty="0" err="1"/>
                  <a:t>potentially</a:t>
                </a:r>
                <a:r>
                  <a:rPr lang="de-DE" sz="2400" dirty="0"/>
                  <a:t> fix </a:t>
                </a:r>
                <a:r>
                  <a:rPr lang="de-DE" sz="2400" dirty="0" err="1"/>
                  <a:t>them</a:t>
                </a:r>
                <a:endParaRPr lang="de-DE" sz="2400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sz="2400" dirty="0"/>
                  <a:t>Do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calculations</a:t>
                </a:r>
                <a:r>
                  <a:rPr lang="de-DE" sz="2400" dirty="0"/>
                  <a:t> in Mathematica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sz="2400" dirty="0"/>
                  <a:t>Add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400" dirty="0"/>
                  <a:t> fit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see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actually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same </a:t>
                </a:r>
                <a:r>
                  <a:rPr lang="de-DE" sz="2400" dirty="0" err="1"/>
                  <a:t>plot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as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Tamanini</a:t>
                </a:r>
                <a:endParaRPr lang="de-DE" sz="2400" dirty="0"/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de-DE" sz="2400" dirty="0"/>
                  <a:t>Look at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parameter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space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positions</a:t>
                </a:r>
                <a:r>
                  <a:rPr lang="de-DE" sz="2400" dirty="0"/>
                  <a:t>/angular </a:t>
                </a:r>
                <a:r>
                  <a:rPr lang="de-DE" sz="2400" dirty="0" err="1"/>
                  <a:t>momentum</a:t>
                </a:r>
                <a:r>
                  <a:rPr lang="de-DE" sz="2400" dirty="0"/>
                  <a:t> </a:t>
                </a:r>
                <a:r>
                  <a:rPr lang="de-DE" sz="2400" dirty="0" err="1"/>
                  <a:t>for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25‘000 potential DWDs </a:t>
                </a:r>
                <a:r>
                  <a:rPr lang="de-DE" sz="2400" dirty="0" err="1"/>
                  <a:t>with</a:t>
                </a:r>
                <a:r>
                  <a:rPr lang="de-DE" sz="2400" dirty="0"/>
                  <a:t> SNR &gt; 7 and </a:t>
                </a:r>
                <a:r>
                  <a:rPr lang="de-DE" sz="2400" dirty="0" err="1"/>
                  <a:t>calculate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positional</a:t>
                </a:r>
                <a:r>
                  <a:rPr lang="de-DE" sz="2400" dirty="0"/>
                  <a:t> </a:t>
                </a:r>
                <a:r>
                  <a:rPr lang="de-DE" sz="2400" dirty="0" err="1"/>
                  <a:t>dependance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the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planetary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parameters</a:t>
                </a:r>
                <a:r>
                  <a:rPr lang="de-DE" sz="2400" dirty="0"/>
                  <a:t> -&gt; </a:t>
                </a:r>
                <a:r>
                  <a:rPr lang="de-DE" sz="2400" dirty="0" err="1"/>
                  <a:t>we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want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function</a:t>
                </a:r>
                <a:r>
                  <a:rPr lang="de-DE" sz="2400" dirty="0"/>
                  <a:t>:</a:t>
                </a:r>
              </a:p>
              <a:p>
                <a:pPr marL="0" indent="0" algn="ctr">
                  <a:buNone/>
                </a:pPr>
                <a:r>
                  <a:rPr lang="de-DE" sz="2400" dirty="0" err="1">
                    <a:latin typeface="Consolas" panose="020B0609020204030204" pitchFamily="49" charset="0"/>
                  </a:rPr>
                  <a:t>rel_uncertainty</a:t>
                </a:r>
                <a:r>
                  <a:rPr lang="de-DE" sz="2400" dirty="0">
                    <a:latin typeface="Consolas" panose="020B0609020204030204" pitchFamily="49" charset="0"/>
                  </a:rPr>
                  <a:t>(</a:t>
                </a:r>
                <a:r>
                  <a:rPr lang="de-DE" sz="2400" dirty="0" err="1">
                    <a:latin typeface="Consolas" panose="020B0609020204030204" pitchFamily="49" charset="0"/>
                  </a:rPr>
                  <a:t>pos</a:t>
                </a:r>
                <a:r>
                  <a:rPr lang="de-DE" sz="2400" dirty="0">
                    <a:latin typeface="Consolas" panose="020B0609020204030204" pitchFamily="49" charset="0"/>
                  </a:rPr>
                  <a:t>, M, </a:t>
                </a:r>
                <a:r>
                  <a:rPr lang="de-DE" sz="2400" dirty="0" err="1">
                    <a:latin typeface="Consolas" panose="020B0609020204030204" pitchFamily="49" charset="0"/>
                  </a:rPr>
                  <a:t>sep</a:t>
                </a:r>
                <a:r>
                  <a:rPr lang="de-DE" sz="2400" dirty="0">
                    <a:latin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de-DE" sz="2400" dirty="0"/>
                  <a:t>-&gt; </a:t>
                </a:r>
                <a:r>
                  <a:rPr lang="de-DE" sz="2400" dirty="0" err="1"/>
                  <a:t>Unrealistic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to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compute</a:t>
                </a:r>
                <a:r>
                  <a:rPr lang="de-DE" sz="2400" dirty="0"/>
                  <a:t> a </a:t>
                </a:r>
                <a:r>
                  <a:rPr lang="de-DE" sz="2400" dirty="0" err="1"/>
                  <a:t>good</a:t>
                </a:r>
                <a:r>
                  <a:rPr lang="de-DE" sz="2400" dirty="0"/>
                  <a:t> </a:t>
                </a:r>
                <a:r>
                  <a:rPr lang="de-DE" sz="2400" dirty="0" err="1"/>
                  <a:t>grid</a:t>
                </a:r>
                <a:r>
                  <a:rPr lang="de-DE" sz="2400" dirty="0"/>
                  <a:t> in limited time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GB" sz="2400" dirty="0"/>
                  <a:t>Assuming a prior on the DWD parameters and planetary parameters (mass, inclination, separation), we can then take the integral as in [4], 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CBP</m:t>
                        </m:r>
                      </m:sub>
                    </m:sSub>
                  </m:oMath>
                </a14:m>
                <a:r>
                  <a:rPr lang="en-GB" sz="2400" dirty="0"/>
                  <a:t> the fraction of circumbinary partners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bin</m:t>
                        </m:r>
                      </m:sub>
                    </m:sSub>
                  </m:oMath>
                </a14:m>
                <a:r>
                  <a:rPr lang="en-GB" sz="2400" dirty="0"/>
                  <a:t> detections via Bayesian inference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F19F805-ECE9-4DD0-87E1-0D15CFB48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661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24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7D909EC-F95D-4E6C-B3E6-13B06EE8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97" y="3701463"/>
            <a:ext cx="4257806" cy="5996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4AB780-2A17-489E-A7FF-D04539EC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milestones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19F805-ECE9-4DD0-87E1-0D15CFB4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/>
              <a:t>-&gt; </a:t>
            </a:r>
            <a:r>
              <a:rPr lang="de-DE" sz="2400" dirty="0" err="1"/>
              <a:t>already</a:t>
            </a:r>
            <a:r>
              <a:rPr lang="de-DE" sz="2400" dirty="0"/>
              <a:t> </a:t>
            </a:r>
            <a:r>
              <a:rPr lang="de-DE" sz="2400" dirty="0" err="1"/>
              <a:t>done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Danielsky</a:t>
            </a:r>
            <a:r>
              <a:rPr lang="de-DE" sz="2400" dirty="0"/>
              <a:t> et al. [2]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repeat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exercise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strain</a:t>
            </a:r>
            <a:r>
              <a:rPr lang="de-DE" sz="2400" dirty="0"/>
              <a:t> and </a:t>
            </a:r>
            <a:r>
              <a:rPr lang="de-DE" sz="2400" dirty="0" err="1"/>
              <a:t>signal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noise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IceGiant</a:t>
            </a:r>
            <a:r>
              <a:rPr lang="de-DE" sz="2400" dirty="0"/>
              <a:t> </a:t>
            </a:r>
            <a:r>
              <a:rPr lang="de-DE" sz="2400" dirty="0" err="1"/>
              <a:t>mission</a:t>
            </a:r>
            <a:r>
              <a:rPr lang="de-DE" sz="2400" dirty="0"/>
              <a:t>:</a:t>
            </a:r>
            <a:br>
              <a:rPr lang="de-DE" sz="2400" dirty="0"/>
            </a:br>
            <a:br>
              <a:rPr lang="de-DE" sz="2400" dirty="0"/>
            </a:br>
            <a:br>
              <a:rPr lang="de-DE" sz="2400" dirty="0"/>
            </a:b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promising </a:t>
            </a:r>
            <a:r>
              <a:rPr lang="de-DE" sz="2400" dirty="0" err="1"/>
              <a:t>exoplanet</a:t>
            </a:r>
            <a:r>
              <a:rPr lang="de-DE" sz="2400" dirty="0"/>
              <a:t> </a:t>
            </a:r>
            <a:r>
              <a:rPr lang="de-DE" sz="2400" dirty="0" err="1"/>
              <a:t>candidates</a:t>
            </a:r>
            <a:r>
              <a:rPr lang="de-DE" sz="2400" dirty="0"/>
              <a:t>/Jupiter-like </a:t>
            </a:r>
            <a:r>
              <a:rPr lang="de-DE" sz="2400" dirty="0" err="1"/>
              <a:t>planets</a:t>
            </a:r>
            <a:endParaRPr lang="de-DE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de-DE" sz="2400" dirty="0"/>
              <a:t>Combine </a:t>
            </a:r>
            <a:r>
              <a:rPr lang="de-DE" sz="2400" dirty="0" err="1"/>
              <a:t>measurements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IceGiant</a:t>
            </a:r>
            <a:r>
              <a:rPr lang="de-DE" sz="2400" dirty="0"/>
              <a:t> and LISA -&gt; just </a:t>
            </a:r>
            <a:r>
              <a:rPr lang="de-DE" sz="2400" dirty="0" err="1"/>
              <a:t>add</a:t>
            </a:r>
            <a:r>
              <a:rPr lang="de-DE" sz="2400" dirty="0"/>
              <a:t> Fisher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prior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inversion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</a:t>
            </a:r>
          </a:p>
          <a:p>
            <a:r>
              <a:rPr lang="de-DE" sz="2400" dirty="0">
                <a:sym typeface="Wingdings" panose="05000000000000000000" pitchFamily="2" charset="2"/>
              </a:rPr>
              <a:t>Look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extragalactic</a:t>
            </a:r>
            <a:r>
              <a:rPr lang="de-DE" sz="2400" dirty="0">
                <a:sym typeface="Wingdings" panose="05000000000000000000" pitchFamily="2" charset="2"/>
              </a:rPr>
              <a:t> X-Ray </a:t>
            </a:r>
            <a:r>
              <a:rPr lang="de-DE" sz="2400" dirty="0" err="1">
                <a:sym typeface="Wingdings" panose="05000000000000000000" pitchFamily="2" charset="2"/>
              </a:rPr>
              <a:t>binaries</a:t>
            </a:r>
            <a:r>
              <a:rPr lang="de-DE" sz="2400" dirty="0">
                <a:sym typeface="Wingdings" panose="05000000000000000000" pitchFamily="2" charset="2"/>
              </a:rPr>
              <a:t> and </a:t>
            </a:r>
            <a:r>
              <a:rPr lang="de-DE" sz="2400" dirty="0" err="1">
                <a:sym typeface="Wingdings" panose="05000000000000000000" pitchFamily="2" charset="2"/>
              </a:rPr>
              <a:t>constrain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number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exoplanets</a:t>
            </a:r>
            <a:r>
              <a:rPr lang="de-DE" sz="2400" dirty="0">
                <a:sym typeface="Wingdings" panose="05000000000000000000" pitchFamily="2" charset="2"/>
              </a:rPr>
              <a:t>/</a:t>
            </a:r>
            <a:r>
              <a:rPr lang="de-DE" sz="2400" dirty="0" err="1">
                <a:sym typeface="Wingdings" panose="05000000000000000000" pitchFamily="2" charset="2"/>
              </a:rPr>
              <a:t>stars</a:t>
            </a:r>
            <a:r>
              <a:rPr lang="de-DE" sz="2400" dirty="0">
                <a:sym typeface="Wingdings" panose="05000000000000000000" pitchFamily="2" charset="2"/>
              </a:rPr>
              <a:t> in </a:t>
            </a:r>
            <a:r>
              <a:rPr lang="de-DE" sz="2400" dirty="0" err="1">
                <a:sym typeface="Wingdings" panose="05000000000000000000" pitchFamily="2" charset="2"/>
              </a:rPr>
              <a:t>orbit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around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them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CCEA6A-1C44-4DC3-9F0C-E54736C3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06" y="1825625"/>
            <a:ext cx="5691188" cy="12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8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BE2377B-8FDE-49B8-90A3-1FC6C727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4" y="106033"/>
            <a:ext cx="3796690" cy="25311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084DE60-FCAB-4174-8D92-8783C3658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106033"/>
            <a:ext cx="3796690" cy="253112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130D43-2714-4E56-8EBF-F8C0E6DB5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06" y="106035"/>
            <a:ext cx="3796690" cy="253112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35867DD-FD78-42EF-AF93-EE787829F83E}"/>
              </a:ext>
            </a:extLst>
          </p:cNvPr>
          <p:cNvSpPr/>
          <p:nvPr/>
        </p:nvSpPr>
        <p:spPr>
          <a:xfrm>
            <a:off x="603681" y="179671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CEAA35B-BAC0-451A-95E1-321EE29096E4}"/>
              </a:ext>
            </a:extLst>
          </p:cNvPr>
          <p:cNvSpPr/>
          <p:nvPr/>
        </p:nvSpPr>
        <p:spPr>
          <a:xfrm>
            <a:off x="4594656" y="179671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346F054-5485-46EB-8416-8F64348D7BE2}"/>
              </a:ext>
            </a:extLst>
          </p:cNvPr>
          <p:cNvSpPr/>
          <p:nvPr/>
        </p:nvSpPr>
        <p:spPr>
          <a:xfrm>
            <a:off x="8604681" y="179671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47C7BF4-53FD-4C0B-BA65-F1D5DF19F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4" y="3860146"/>
            <a:ext cx="3796693" cy="25311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7824F5-B217-4C74-8640-2CC4F5A0D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5" y="3860147"/>
            <a:ext cx="3796690" cy="2531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9072BFF-9100-44E9-A8AF-A7279F39F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45" y="3860146"/>
            <a:ext cx="3796692" cy="253112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ECCF1F08-A961-4326-8895-1E9C1B7A78B6}"/>
              </a:ext>
            </a:extLst>
          </p:cNvPr>
          <p:cNvSpPr/>
          <p:nvPr/>
        </p:nvSpPr>
        <p:spPr>
          <a:xfrm>
            <a:off x="603681" y="3951571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57F6480-4434-4258-899A-C40098699738}"/>
              </a:ext>
            </a:extLst>
          </p:cNvPr>
          <p:cNvSpPr/>
          <p:nvPr/>
        </p:nvSpPr>
        <p:spPr>
          <a:xfrm>
            <a:off x="4622313" y="3951570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D3C6010-C54C-4A88-8C5B-DA90696D5FEE}"/>
              </a:ext>
            </a:extLst>
          </p:cNvPr>
          <p:cNvSpPr/>
          <p:nvPr/>
        </p:nvSpPr>
        <p:spPr>
          <a:xfrm>
            <a:off x="8353979" y="3951570"/>
            <a:ext cx="443884" cy="28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4C8CA0B-66FB-4865-A728-8D7E62EF5D3B}"/>
                  </a:ext>
                </a:extLst>
              </p:cNvPr>
              <p:cNvSpPr txBox="1"/>
              <p:nvPr/>
            </p:nvSpPr>
            <p:spPr>
              <a:xfrm>
                <a:off x="870751" y="2842259"/>
                <a:ext cx="10450498" cy="812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The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de-DE" sz="18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look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, </a:t>
                </a:r>
                <a:r>
                  <a:rPr lang="de-DE" dirty="0" err="1"/>
                  <a:t>compare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analytic</a:t>
                </a:r>
                <a:r>
                  <a:rPr lang="de-DE" dirty="0"/>
                  <a:t> derivatives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exoplanet</a:t>
                </a:r>
                <a:r>
                  <a:rPr lang="de-DE" dirty="0"/>
                  <a:t> </a:t>
                </a:r>
                <a:r>
                  <a:rPr lang="de-DE" dirty="0" err="1"/>
                  <a:t>par‘s</a:t>
                </a:r>
                <a:r>
                  <a:rPr lang="de-DE" dirty="0"/>
                  <a:t> (</a:t>
                </a:r>
                <a:r>
                  <a:rPr lang="de-DE" dirty="0" err="1"/>
                  <a:t>above</a:t>
                </a:r>
                <a:r>
                  <a:rPr lang="de-DE" dirty="0"/>
                  <a:t>)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numerical</a:t>
                </a:r>
                <a:r>
                  <a:rPr lang="de-DE" dirty="0"/>
                  <a:t> derivatives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par‘s</a:t>
                </a:r>
                <a:r>
                  <a:rPr lang="de-DE" dirty="0"/>
                  <a:t> (</a:t>
                </a:r>
                <a:r>
                  <a:rPr lang="de-DE" dirty="0" err="1"/>
                  <a:t>below</a:t>
                </a:r>
                <a:r>
                  <a:rPr lang="de-DE" dirty="0"/>
                  <a:t>) – same </a:t>
                </a:r>
                <a:r>
                  <a:rPr lang="de-DE" dirty="0" err="1"/>
                  <a:t>structure</a:t>
                </a:r>
                <a:r>
                  <a:rPr lang="de-DE" dirty="0"/>
                  <a:t>: </a:t>
                </a:r>
                <a:r>
                  <a:rPr lang="de-DE" dirty="0" err="1"/>
                  <a:t>envelope</a:t>
                </a:r>
                <a:r>
                  <a:rPr lang="de-DE" dirty="0"/>
                  <a:t> * </a:t>
                </a:r>
                <a:r>
                  <a:rPr lang="de-DE" dirty="0" err="1"/>
                  <a:t>oscillating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4C8CA0B-66FB-4865-A728-8D7E62EF5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1" y="2842259"/>
                <a:ext cx="10450498" cy="812787"/>
              </a:xfrm>
              <a:prstGeom prst="rect">
                <a:avLst/>
              </a:prstGeom>
              <a:blipFill>
                <a:blip r:embed="rId8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64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7B6A0-EDCC-40B5-AC53-815987D4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12C0D-26D4-41F0-8678-9B7FA02D2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[1]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Tamanini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N.,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Danielski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C. (2019). The gravitational-wave detection of exoplanets orbiting white dwarf binaries using LISA. </a:t>
            </a:r>
            <a:r>
              <a:rPr lang="en-GB" sz="2400" i="1" dirty="0">
                <a:latin typeface="Cambria Math" panose="02040503050406030204" pitchFamily="18" charset="0"/>
                <a:ea typeface="+mj-ea"/>
                <a:cs typeface="+mj-cs"/>
              </a:rPr>
              <a:t>Nat Astron 3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 858–866. 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https://doi.org/10.1038/s41550-019-0807-y</a:t>
            </a:r>
            <a:endParaRPr lang="en-GB" sz="2400" dirty="0">
              <a:latin typeface="Cambria Math" panose="02040503050406030204" pitchFamily="18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[2]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Danielski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C.,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Korol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V.,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Tamanini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N., &amp; Rossi, E.M. (2019). Circumbinary exoplanets and brown dwarfs with the Laser Interferometer Space Antenna. </a:t>
            </a:r>
            <a:r>
              <a:rPr lang="en-GB" sz="2400" i="1" dirty="0">
                <a:latin typeface="Cambria Math" panose="02040503050406030204" pitchFamily="18" charset="0"/>
                <a:ea typeface="+mj-ea"/>
                <a:cs typeface="+mj-cs"/>
              </a:rPr>
              <a:t>Astronomy and Astrophysics, 632.</a:t>
            </a:r>
          </a:p>
          <a:p>
            <a:pPr marL="0" indent="0">
              <a:buNone/>
            </a:pP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[3] Cutler, C. (1998). Angular resolution of the LISA gravitational wave detector. </a:t>
            </a:r>
            <a:r>
              <a:rPr lang="en-GB" sz="2400" i="1" dirty="0">
                <a:latin typeface="Cambria Math" panose="02040503050406030204" pitchFamily="18" charset="0"/>
                <a:ea typeface="+mj-ea"/>
                <a:cs typeface="+mj-cs"/>
              </a:rPr>
              <a:t>Physical Review D, 57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7089-7102.</a:t>
            </a:r>
          </a:p>
          <a:p>
            <a:pPr marL="0" indent="0">
              <a:buNone/>
            </a:pP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[4]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Soyuer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D., Zwick, L.,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D’Orazio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D., </a:t>
            </a:r>
            <a:r>
              <a:rPr lang="en-GB" sz="2400" dirty="0" err="1">
                <a:latin typeface="Cambria Math" panose="02040503050406030204" pitchFamily="18" charset="0"/>
                <a:ea typeface="+mj-ea"/>
                <a:cs typeface="+mj-cs"/>
              </a:rPr>
              <a:t>Saha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P. (2021). Searching for gravitational waves via Doppler tracking by future missions to Uranus and Neptune. </a:t>
            </a:r>
            <a:r>
              <a:rPr lang="en-GB" sz="2400" i="1" dirty="0">
                <a:latin typeface="Cambria Math" panose="02040503050406030204" pitchFamily="18" charset="0"/>
                <a:ea typeface="+mj-ea"/>
                <a:cs typeface="+mj-cs"/>
              </a:rPr>
              <a:t>MNRAS: Letters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, 503, 1, L73-79. 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https://doi.org/10.1093/mnrasl/slab025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[5] Maggiore, M. (2008). </a:t>
            </a:r>
            <a:r>
              <a:rPr lang="en-GB" sz="2400" i="1" dirty="0">
                <a:latin typeface="Cambria Math" panose="02040503050406030204" pitchFamily="18" charset="0"/>
                <a:ea typeface="+mj-ea"/>
                <a:cs typeface="+mj-cs"/>
              </a:rPr>
              <a:t>Gravitational Waves Volume 1: Theory and Experiments</a:t>
            </a:r>
            <a:r>
              <a:rPr lang="en-GB" sz="2400" dirty="0">
                <a:latin typeface="Cambria Math" panose="02040503050406030204" pitchFamily="18" charset="0"/>
                <a:ea typeface="+mj-ea"/>
                <a:cs typeface="+mj-cs"/>
              </a:rPr>
              <a:t>. Oxford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122031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4C8CA0B-66FB-4865-A728-8D7E62EF5D3B}"/>
                  </a:ext>
                </a:extLst>
              </p:cNvPr>
              <p:cNvSpPr txBox="1"/>
              <p:nvPr/>
            </p:nvSpPr>
            <p:spPr>
              <a:xfrm>
                <a:off x="870751" y="4404359"/>
                <a:ext cx="10450498" cy="1755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dirty="0"/>
                  <a:t>Numerical </a:t>
                </a:r>
                <a:r>
                  <a:rPr lang="de-DE" sz="1800" dirty="0" err="1"/>
                  <a:t>difficulties</a:t>
                </a:r>
                <a:r>
                  <a:rPr lang="de-DE" sz="1800" dirty="0"/>
                  <a:t> in </a:t>
                </a:r>
                <a:r>
                  <a:rPr lang="de-DE" sz="1800" dirty="0" err="1"/>
                  <a:t>t</a:t>
                </a:r>
                <a:r>
                  <a:rPr lang="de-DE" sz="1800" dirty="0"/>
                  <a:t>he integration come from the product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de-DE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:</a:t>
                </a:r>
              </a:p>
              <a:p>
                <a:pPr algn="ctr"/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de-DE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get</a:t>
                </a:r>
                <a:r>
                  <a:rPr lang="de-DE" dirty="0"/>
                  <a:t> time </a:t>
                </a:r>
                <a:r>
                  <a:rPr lang="de-DE" dirty="0" err="1"/>
                  <a:t>dependant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this</a:t>
                </a:r>
                <a:r>
                  <a:rPr lang="de-DE" dirty="0"/>
                  <a:t> will </a:t>
                </a:r>
                <a:r>
                  <a:rPr lang="de-DE" dirty="0" err="1"/>
                  <a:t>strongly</a:t>
                </a:r>
                <a:r>
                  <a:rPr lang="de-DE" dirty="0"/>
                  <a:t> </a:t>
                </a:r>
                <a:r>
                  <a:rPr lang="de-DE" dirty="0" err="1"/>
                  <a:t>hinder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integration</a:t>
                </a:r>
                <a:r>
                  <a:rPr lang="de-DE" dirty="0"/>
                  <a:t>! (</a:t>
                </a:r>
                <a:r>
                  <a:rPr lang="de-DE" dirty="0" err="1"/>
                  <a:t>Machine</a:t>
                </a:r>
                <a:r>
                  <a:rPr lang="de-DE" dirty="0"/>
                  <a:t> </a:t>
                </a:r>
                <a:r>
                  <a:rPr lang="de-DE" dirty="0" err="1"/>
                  <a:t>epsilon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doubles</a:t>
                </a:r>
                <a:r>
                  <a:rPr lang="de-DE" dirty="0"/>
                  <a:t>: 2e-16)</a:t>
                </a:r>
              </a:p>
              <a:p>
                <a:pPr algn="ctr"/>
                <a:r>
                  <a:rPr lang="de-DE" dirty="0"/>
                  <a:t>Quick fix: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𝑑𝑡</m:t>
                        </m:r>
                        <m:f>
                          <m:fPr>
                            <m:ctrlPr>
                              <a:rPr lang="de-DE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de-DE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de-DE" sz="1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de-DE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de-DE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de-DE" sz="1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−40</m:t>
                        </m:r>
                      </m:sup>
                    </m:sSup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de-D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num>
                          <m:den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de-DE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F4C8CA0B-66FB-4865-A728-8D7E62EF5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1" y="4404359"/>
                <a:ext cx="10450498" cy="1755352"/>
              </a:xfrm>
              <a:prstGeom prst="rect">
                <a:avLst/>
              </a:prstGeom>
              <a:blipFill>
                <a:blip r:embed="rId2"/>
                <a:stretch>
                  <a:fillRect b="-39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A4EEE93-4227-4B61-9E0D-BEE97D5A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4" y="215909"/>
            <a:ext cx="5695950" cy="37972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243E0E6-9663-476D-9756-02AD2F84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6" y="215909"/>
            <a:ext cx="5695949" cy="3797300"/>
          </a:xfrm>
          <a:prstGeom prst="rect">
            <a:avLst/>
          </a:prstGeom>
        </p:spPr>
      </p:pic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E1DF3657-2EC2-4DA1-8156-969179421B3B}"/>
              </a:ext>
            </a:extLst>
          </p:cNvPr>
          <p:cNvSpPr/>
          <p:nvPr/>
        </p:nvSpPr>
        <p:spPr>
          <a:xfrm rot="10036019">
            <a:off x="5368009" y="2270484"/>
            <a:ext cx="1319899" cy="653513"/>
          </a:xfrm>
          <a:custGeom>
            <a:avLst/>
            <a:gdLst>
              <a:gd name="connsiteX0" fmla="*/ 1314450 w 1314450"/>
              <a:gd name="connsiteY0" fmla="*/ 603578 h 603578"/>
              <a:gd name="connsiteX1" fmla="*/ 495300 w 1314450"/>
              <a:gd name="connsiteY1" fmla="*/ 365453 h 603578"/>
              <a:gd name="connsiteX2" fmla="*/ 923925 w 1314450"/>
              <a:gd name="connsiteY2" fmla="*/ 32078 h 603578"/>
              <a:gd name="connsiteX3" fmla="*/ 0 w 1314450"/>
              <a:gd name="connsiteY3" fmla="*/ 32078 h 60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603578">
                <a:moveTo>
                  <a:pt x="1314450" y="603578"/>
                </a:moveTo>
                <a:cubicBezTo>
                  <a:pt x="937418" y="532140"/>
                  <a:pt x="560387" y="460703"/>
                  <a:pt x="495300" y="365453"/>
                </a:cubicBezTo>
                <a:cubicBezTo>
                  <a:pt x="430212" y="270203"/>
                  <a:pt x="1006475" y="87640"/>
                  <a:pt x="923925" y="32078"/>
                </a:cubicBezTo>
                <a:cubicBezTo>
                  <a:pt x="841375" y="-23484"/>
                  <a:pt x="420687" y="4297"/>
                  <a:pt x="0" y="320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91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FFA9-FF3A-4DBB-956E-F7A9FD3C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Problems in </a:t>
            </a:r>
            <a:r>
              <a:rPr lang="de-DE" dirty="0" err="1"/>
              <a:t>integration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28E5664-D80A-4DA3-A13B-B552D60F0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We </a:t>
                </a:r>
                <a:r>
                  <a:rPr lang="de-DE" dirty="0" err="1"/>
                  <a:t>compute</a:t>
                </a:r>
                <a:r>
                  <a:rPr lang="de-DE" dirty="0"/>
                  <a:t> a 9x9 </a:t>
                </a:r>
                <a:r>
                  <a:rPr lang="de-DE" dirty="0" err="1"/>
                  <a:t>symmetric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We know, diagonal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will be in phase, so the integrand will go like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/>
                  <a:t> and we find for diagonal elements a result which goes roughly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some representative value of the amplitude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28E5664-D80A-4DA3-A13B-B552D60F0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97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FFA9-FF3A-4DBB-956E-F7A9FD3C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approached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28E5664-D80A-4DA3-A13B-B552D60F0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We </a:t>
                </a:r>
                <a:r>
                  <a:rPr lang="de-DE" dirty="0" err="1"/>
                  <a:t>compute</a:t>
                </a:r>
                <a:r>
                  <a:rPr lang="de-DE" dirty="0"/>
                  <a:t> a 9x9 </a:t>
                </a:r>
                <a:r>
                  <a:rPr lang="de-DE" dirty="0" err="1"/>
                  <a:t>symmetric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>
                                  <m:f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On the other hand, off-diagonal elements will go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if they are uncorrelated, we’ll find over long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u="sng" dirty="0"/>
                  <a:t>Question: </a:t>
                </a:r>
                <a:r>
                  <a:rPr lang="en-GB" dirty="0"/>
                  <a:t>What does </a:t>
                </a:r>
                <a:r>
                  <a:rPr lang="en-GB" i="1" dirty="0"/>
                  <a:t>close to zero </a:t>
                </a:r>
                <a:br>
                  <a:rPr lang="en-GB" i="1" dirty="0"/>
                </a:br>
                <a:r>
                  <a:rPr lang="en-GB" dirty="0"/>
                  <a:t>mean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−40+7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? </a:t>
                </a:r>
                <a:br>
                  <a:rPr lang="en-GB" dirty="0"/>
                </a:br>
                <a:r>
                  <a:rPr lang="en-GB" dirty="0"/>
                  <a:t>Where do we make the cut?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28E5664-D80A-4DA3-A13B-B552D60F0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97B3EF33-4515-4379-B2DD-0A2A07A9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97" y="4208795"/>
            <a:ext cx="3648585" cy="25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629BE-69EB-43CE-8110-5F286529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recap</a:t>
            </a:r>
            <a:r>
              <a:rPr lang="de-DE" dirty="0"/>
              <a:t> on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3B1924-854E-457F-AE22-4A474A2C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dirty="0"/>
                  <a:t>scipy.integrate </a:t>
                </a:r>
                <a:r>
                  <a:rPr lang="de-DE" dirty="0" err="1"/>
                  <a:t>calls</a:t>
                </a:r>
                <a:r>
                  <a:rPr lang="de-DE" dirty="0"/>
                  <a:t> QUADPACK </a:t>
                </a:r>
                <a:r>
                  <a:rPr lang="de-DE" dirty="0" err="1"/>
                  <a:t>from</a:t>
                </a:r>
                <a:r>
                  <a:rPr lang="de-DE" dirty="0"/>
                  <a:t> Fortran and </a:t>
                </a:r>
                <a:r>
                  <a:rPr lang="de-DE" dirty="0" err="1"/>
                  <a:t>then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a </a:t>
                </a:r>
                <a:r>
                  <a:rPr lang="en-GB" dirty="0" err="1"/>
                  <a:t>Clenshaw</a:t>
                </a:r>
                <a:r>
                  <a:rPr lang="en-GB" dirty="0"/>
                  <a:t>-Curtis method which uses Chebyshev moments computes the integral</a:t>
                </a:r>
              </a:p>
              <a:p>
                <a:pPr marL="0" indent="0">
                  <a:buNone/>
                </a:pPr>
                <a:r>
                  <a:rPr lang="en-GB" dirty="0"/>
                  <a:t>Two parameters we can play with: </a:t>
                </a:r>
                <a:r>
                  <a:rPr lang="en-GB" dirty="0" err="1"/>
                  <a:t>epsabs</a:t>
                </a:r>
                <a:r>
                  <a:rPr lang="en-GB" dirty="0"/>
                  <a:t> and </a:t>
                </a:r>
                <a:r>
                  <a:rPr lang="en-GB" dirty="0" err="1"/>
                  <a:t>epsrel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numerical integral </a:t>
                </a:r>
                <a:r>
                  <a:rPr lang="en-GB" sz="2400" dirty="0">
                    <a:latin typeface="Consolas" panose="020B0609020204030204" pitchFamily="49" charset="0"/>
                  </a:rPr>
                  <a:t>result</a:t>
                </a:r>
                <a:r>
                  <a:rPr lang="en-GB" dirty="0"/>
                  <a:t> is returned if for the actual integral </a:t>
                </a:r>
                <a:r>
                  <a:rPr lang="en-GB" sz="2400" dirty="0" err="1">
                    <a:latin typeface="Consolas" panose="020B0609020204030204" pitchFamily="49" charset="0"/>
                  </a:rPr>
                  <a:t>i</a:t>
                </a:r>
                <a:endParaRPr lang="en-GB" sz="2400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GB" sz="2400" dirty="0">
                    <a:latin typeface="Consolas" panose="020B0609020204030204" pitchFamily="49" charset="0"/>
                  </a:rPr>
                  <a:t>abs(</a:t>
                </a:r>
                <a:r>
                  <a:rPr lang="en-GB" sz="2400" dirty="0" err="1">
                    <a:latin typeface="Consolas" panose="020B0609020204030204" pitchFamily="49" charset="0"/>
                  </a:rPr>
                  <a:t>i</a:t>
                </a:r>
                <a:r>
                  <a:rPr lang="en-GB" sz="2400" dirty="0">
                    <a:latin typeface="Consolas" panose="020B0609020204030204" pitchFamily="49" charset="0"/>
                  </a:rPr>
                  <a:t>-result) &lt;= max(</a:t>
                </a:r>
                <a:r>
                  <a:rPr lang="en-GB" sz="2400" dirty="0" err="1">
                    <a:latin typeface="Consolas" panose="020B0609020204030204" pitchFamily="49" charset="0"/>
                  </a:rPr>
                  <a:t>epsabs</a:t>
                </a:r>
                <a:r>
                  <a:rPr lang="en-GB" sz="2400" dirty="0">
                    <a:latin typeface="Consolas" panose="020B0609020204030204" pitchFamily="49" charset="0"/>
                  </a:rPr>
                  <a:t>, </a:t>
                </a:r>
                <a:r>
                  <a:rPr lang="en-GB" sz="2400" dirty="0" err="1">
                    <a:latin typeface="Consolas" panose="020B0609020204030204" pitchFamily="49" charset="0"/>
                  </a:rPr>
                  <a:t>epsrel</a:t>
                </a:r>
                <a:r>
                  <a:rPr lang="en-GB" sz="2400" dirty="0">
                    <a:latin typeface="Consolas" panose="020B0609020204030204" pitchFamily="49" charset="0"/>
                  </a:rPr>
                  <a:t>*abs(</a:t>
                </a:r>
                <a:r>
                  <a:rPr lang="en-GB" sz="2400" dirty="0" err="1">
                    <a:latin typeface="Consolas" panose="020B0609020204030204" pitchFamily="49" charset="0"/>
                  </a:rPr>
                  <a:t>i</a:t>
                </a:r>
                <a:r>
                  <a:rPr lang="en-GB" sz="2400" dirty="0">
                    <a:latin typeface="Consolas" panose="020B0609020204030204" pitchFamily="49" charset="0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GB" dirty="0"/>
                  <a:t>Which can be estimated analytically</a:t>
                </a:r>
              </a:p>
              <a:p>
                <a:pPr marL="0" indent="0">
                  <a:buNone/>
                </a:pPr>
                <a:r>
                  <a:rPr lang="en-GB" dirty="0"/>
                  <a:t>My trick for quicker computations: Set </a:t>
                </a:r>
                <a:r>
                  <a:rPr lang="en-GB" dirty="0" err="1"/>
                  <a:t>epsrel</a:t>
                </a:r>
                <a:r>
                  <a:rPr lang="en-GB" dirty="0"/>
                  <a:t> at 1.49e-2 and then set </a:t>
                </a:r>
                <a:r>
                  <a:rPr lang="en-GB" dirty="0" err="1"/>
                  <a:t>epsabs</a:t>
                </a:r>
                <a:r>
                  <a:rPr lang="en-GB" dirty="0"/>
                  <a:t> for off-diagonal integrals as multiple of geometric mean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dirty="0"/>
                  <a:t>1.49e-3 -&gt; don’t waste time on irrelevant integrals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3B1924-854E-457F-AE22-4A474A2C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3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629BE-69EB-43CE-8110-5F286529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3B1924-854E-457F-AE22-4A474A2CD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/>
                  <a:t>Looking at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9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interest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r>
                  <a:rPr lang="de-DE" dirty="0"/>
                  <a:t>I </a:t>
                </a:r>
                <a:r>
                  <a:rPr lang="de-DE" dirty="0" err="1"/>
                  <a:t>again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</a:t>
                </a:r>
                <a:r>
                  <a:rPr lang="de-DE" dirty="0" err="1"/>
                  <a:t>position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br>
                  <a:rPr lang="de-DE" dirty="0"/>
                </a:br>
                <a:r>
                  <a:rPr lang="de-DE" dirty="0"/>
                  <a:t>Cutler,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= 10 </a:t>
                </a:r>
                <a:r>
                  <a:rPr lang="de-DE" dirty="0" err="1"/>
                  <a:t>mHz</a:t>
                </a:r>
                <a:r>
                  <a:rPr lang="de-DE" dirty="0"/>
                  <a:t> and P = 2 </a:t>
                </a:r>
                <a:r>
                  <a:rPr lang="de-DE" dirty="0" err="1"/>
                  <a:t>yr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easily</a:t>
                </a:r>
                <a:r>
                  <a:rPr lang="de-DE" dirty="0"/>
                  <a:t> </a:t>
                </a:r>
                <a:r>
                  <a:rPr lang="de-DE" dirty="0" err="1"/>
                  <a:t>discard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fit,</a:t>
                </a:r>
                <a:br>
                  <a:rPr lang="de-DE" dirty="0"/>
                </a:b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determination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GW</a:t>
                </a:r>
                <a:br>
                  <a:rPr lang="de-DE" dirty="0"/>
                </a:br>
                <a:r>
                  <a:rPr lang="de-DE" dirty="0" err="1"/>
                  <a:t>frequency</a:t>
                </a:r>
                <a:r>
                  <a:rPr lang="de-DE" dirty="0"/>
                  <a:t> </a:t>
                </a:r>
                <a:r>
                  <a:rPr lang="de-DE" dirty="0" err="1"/>
                  <a:t>isn‘t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</a:t>
                </a:r>
                <a:r>
                  <a:rPr lang="de-DE" dirty="0" err="1"/>
                  <a:t>problematic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83B1924-854E-457F-AE22-4A474A2CD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F80F866B-95F6-483D-AD24-65A89F9A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01" y="2391252"/>
            <a:ext cx="4597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1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ED9A52D-5497-4F08-8DAD-9A3B94D841C8}"/>
                  </a:ext>
                </a:extLst>
              </p:cNvPr>
              <p:cNvSpPr txBox="1"/>
              <p:nvPr/>
            </p:nvSpPr>
            <p:spPr>
              <a:xfrm>
                <a:off x="870750" y="5648316"/>
                <a:ext cx="10450498" cy="812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800" dirty="0"/>
                  <a:t>Note </a:t>
                </a:r>
                <a:r>
                  <a:rPr lang="de-DE" sz="1800" dirty="0" err="1"/>
                  <a:t>that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analytic</a:t>
                </a:r>
                <a:r>
                  <a:rPr lang="de-DE" sz="1800" dirty="0"/>
                  <a:t> derivative </a:t>
                </a:r>
                <a:r>
                  <a:rPr lang="de-DE" sz="1800" dirty="0" err="1"/>
                  <a:t>does</a:t>
                </a:r>
                <a:r>
                  <a:rPr lang="de-DE" sz="1800" dirty="0"/>
                  <a:t> </a:t>
                </a:r>
                <a:r>
                  <a:rPr lang="de-DE" sz="1800" dirty="0" err="1"/>
                  <a:t>exist</a:t>
                </a:r>
                <a:r>
                  <a:rPr lang="de-DE" sz="1800" dirty="0"/>
                  <a:t>, but </a:t>
                </a:r>
                <a:r>
                  <a:rPr lang="de-DE" sz="1800" dirty="0" err="1"/>
                  <a:t>it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is</a:t>
                </a:r>
                <a:r>
                  <a:rPr lang="de-DE" sz="1800" dirty="0"/>
                  <a:t> a) </a:t>
                </a:r>
                <a:r>
                  <a:rPr lang="de-DE" sz="1800" dirty="0" err="1"/>
                  <a:t>too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long</a:t>
                </a:r>
                <a:r>
                  <a:rPr lang="de-DE" sz="1800" dirty="0"/>
                  <a:t>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pretty</a:t>
                </a:r>
                <a:r>
                  <a:rPr lang="de-DE" sz="1800" dirty="0"/>
                  <a:t> code – </a:t>
                </a:r>
                <a:r>
                  <a:rPr lang="de-DE" sz="1800" dirty="0" err="1"/>
                  <a:t>you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see</a:t>
                </a:r>
                <a:r>
                  <a:rPr lang="de-DE" sz="1800" dirty="0"/>
                  <a:t> a </a:t>
                </a:r>
                <a:r>
                  <a:rPr lang="de-DE" dirty="0" err="1"/>
                  <a:t>snippet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657 </a:t>
                </a:r>
                <a:r>
                  <a:rPr lang="de-DE" dirty="0" err="1"/>
                  <a:t>lines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terms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de-DE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de-DE" sz="18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de-DE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python</a:t>
                </a:r>
                <a:r>
                  <a:rPr lang="de-DE" dirty="0"/>
                  <a:t> code, </a:t>
                </a:r>
                <a:r>
                  <a:rPr lang="de-DE" dirty="0" err="1"/>
                  <a:t>see</a:t>
                </a:r>
                <a:r>
                  <a:rPr lang="de-DE" dirty="0"/>
                  <a:t> delh_delthetaS.txt on </a:t>
                </a:r>
                <a:r>
                  <a:rPr lang="de-DE" dirty="0" err="1"/>
                  <a:t>Git</a:t>
                </a:r>
                <a:r>
                  <a:rPr lang="de-DE" dirty="0"/>
                  <a:t> </a:t>
                </a:r>
                <a:r>
                  <a:rPr lang="de-DE" sz="1800" dirty="0"/>
                  <a:t>and…</a:t>
                </a:r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ED9A52D-5497-4F08-8DAD-9A3B94D84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0" y="5648316"/>
                <a:ext cx="10450498" cy="812787"/>
              </a:xfrm>
              <a:prstGeom prst="rect">
                <a:avLst/>
              </a:prstGeom>
              <a:blipFill>
                <a:blip r:embed="rId2"/>
                <a:stretch>
                  <a:fillRect t="-4511" r="-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578B1D77-694B-4BD4-A7C9-428E551B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4" y="260189"/>
            <a:ext cx="11239130" cy="519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2103</Words>
  <Application>Microsoft Office PowerPoint</Application>
  <PresentationFormat>Breitbild</PresentationFormat>
  <Paragraphs>136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Wingdings</vt:lpstr>
      <vt:lpstr>Office</vt:lpstr>
      <vt:lpstr>Detecting Exoplanets and recovering Parameters</vt:lpstr>
      <vt:lpstr>Points of interest</vt:lpstr>
      <vt:lpstr>PowerPoint-Präsentation</vt:lpstr>
      <vt:lpstr>PowerPoint-Präsentation</vt:lpstr>
      <vt:lpstr>1. Problems in integration</vt:lpstr>
      <vt:lpstr>A new problem has approached</vt:lpstr>
      <vt:lpstr>A short recap on numerical integration</vt:lpstr>
      <vt:lpstr>Findings</vt:lpstr>
      <vt:lpstr>PowerPoint-Präsentation</vt:lpstr>
      <vt:lpstr>PowerPoint-Präsentation</vt:lpstr>
      <vt:lpstr>And sadly life would be too easy if we could integrate it analytically :c</vt:lpstr>
      <vt:lpstr>3. Result for LISA</vt:lpstr>
      <vt:lpstr>How will the position be a factor for the uncertainty?</vt:lpstr>
      <vt:lpstr>4. Regards on exoplanet constraints in Milky Way</vt:lpstr>
      <vt:lpstr>5. IceGiant mission</vt:lpstr>
      <vt:lpstr>How well will icegiant constrain exoplanets?</vt:lpstr>
      <vt:lpstr>How well will icegiant constrain exoplanets?</vt:lpstr>
      <vt:lpstr>How well will icegiant constrain exoplanets?</vt:lpstr>
      <vt:lpstr>But would icegiant see Jupiters?</vt:lpstr>
      <vt:lpstr>How well will icegiant constrain exoplanets?</vt:lpstr>
      <vt:lpstr>Correlation matrix for the whole parameter set</vt:lpstr>
      <vt:lpstr>Correlation matrix for the whole parameter set</vt:lpstr>
      <vt:lpstr>Short proof for the linearity of the exoplanet relative uncertainties in K^(-1)</vt:lpstr>
      <vt:lpstr>Short proof for the linearity of the exoplanet relative uncertainties in K^(-1)</vt:lpstr>
      <vt:lpstr>Combining measurements</vt:lpstr>
      <vt:lpstr>Combining measurements</vt:lpstr>
      <vt:lpstr>First combination</vt:lpstr>
      <vt:lpstr>Next milestones</vt:lpstr>
      <vt:lpstr>Next milestones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Exoplanets and recovering Parameters</dc:title>
  <dc:creator>Marcus Haberland</dc:creator>
  <cp:lastModifiedBy>Marcus Haberland</cp:lastModifiedBy>
  <cp:revision>18</cp:revision>
  <dcterms:created xsi:type="dcterms:W3CDTF">2021-11-19T13:28:39Z</dcterms:created>
  <dcterms:modified xsi:type="dcterms:W3CDTF">2021-12-21T00:18:14Z</dcterms:modified>
</cp:coreProperties>
</file>